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1" r:id="rId2"/>
    <p:sldId id="282" r:id="rId3"/>
    <p:sldId id="274" r:id="rId4"/>
    <p:sldId id="284" r:id="rId5"/>
    <p:sldId id="288" r:id="rId6"/>
    <p:sldId id="278" r:id="rId7"/>
    <p:sldId id="286" r:id="rId8"/>
    <p:sldId id="292" r:id="rId9"/>
    <p:sldId id="262" r:id="rId10"/>
    <p:sldId id="294" r:id="rId11"/>
    <p:sldId id="293" r:id="rId12"/>
    <p:sldId id="287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82" autoAdjust="0"/>
    <p:restoredTop sz="94660"/>
  </p:normalViewPr>
  <p:slideViewPr>
    <p:cSldViewPr snapToGrid="0">
      <p:cViewPr>
        <p:scale>
          <a:sx n="75" d="100"/>
          <a:sy n="75" d="100"/>
        </p:scale>
        <p:origin x="-91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6190A-A3A8-44B3-A54E-5B0E6049FF17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BFF0A-97EA-49A4-A41A-F5A02E297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35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7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01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4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0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59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1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95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83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42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91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26109-4A75-4400-AE69-55DC950B0F8A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350A-CA8E-4862-9F7B-286EDC13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0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gi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ÀI GIẢNG ĐIỆN TỬ 2021 - 2022\HÌNH\bo-hinh-nen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67" y="12700"/>
            <a:ext cx="12225867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1081825" y="2252663"/>
            <a:ext cx="1007127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CHÀO MỪNG QUÝ THẦY CÔ GIÁO VÀ CÁC EM HỌC SINH ĐẾN VỚI BUỔI HỌC TRỰC TUYẾN  </a:t>
            </a:r>
            <a:endParaRPr lang="vi-V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52800" y="4876801"/>
            <a:ext cx="568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NĂM HỌC : 2021 - 2022</a:t>
            </a:r>
            <a:endParaRPr lang="vi-VN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7373" y="847634"/>
            <a:ext cx="5106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TRƯỜNG THCS TỊNH THỌ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52800" y="4191654"/>
            <a:ext cx="5645343" cy="66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1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5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792" y="3586586"/>
            <a:ext cx="2152046" cy="2542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5302" y="1047389"/>
            <a:ext cx="11191741" cy="17009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Phiếu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Đem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16,8  gam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sắt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oxi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23,2 gam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sắt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oxit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Fe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phản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nhiêu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sz="2800" b="1" dirty="0" smtClean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277468" y="2987228"/>
            <a:ext cx="9911232" cy="3446637"/>
            <a:chOff x="810503" y="1914009"/>
            <a:chExt cx="8546399" cy="3210430"/>
          </a:xfrm>
        </p:grpSpPr>
        <p:grpSp>
          <p:nvGrpSpPr>
            <p:cNvPr id="12" name="Group 11"/>
            <p:cNvGrpSpPr/>
            <p:nvPr/>
          </p:nvGrpSpPr>
          <p:grpSpPr>
            <a:xfrm>
              <a:off x="3940357" y="1914009"/>
              <a:ext cx="4863832" cy="690872"/>
              <a:chOff x="4448509" y="3060280"/>
              <a:chExt cx="4863832" cy="69087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4448509" y="3137121"/>
                <a:ext cx="4863832" cy="6140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32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32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Fe    +  </a:t>
                </a:r>
                <a:r>
                  <a:rPr lang="en-US" sz="32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32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</a:t>
                </a:r>
                <a:r>
                  <a:rPr lang="en-US" sz="3200" b="1" baseline="-25000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    </a:t>
                </a:r>
                <a:r>
                  <a:rPr lang="en-US" sz="32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→ </a:t>
                </a:r>
                <a:r>
                  <a:rPr lang="en-US" sz="32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Fe</a:t>
                </a:r>
                <a:r>
                  <a:rPr lang="en-US" sz="3200" b="1" baseline="-25000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32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en-US" sz="3200" b="1" baseline="-25000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endParaRPr lang="en-US" sz="32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175857" y="3060280"/>
                <a:ext cx="389850" cy="53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24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b="1" baseline="30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endParaRPr lang="en-US" sz="24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810503" y="2709664"/>
              <a:ext cx="7041121" cy="671197"/>
              <a:chOff x="810503" y="2709664"/>
              <a:chExt cx="7041121" cy="671197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810503" y="2753848"/>
                <a:ext cx="5195868" cy="567634"/>
                <a:chOff x="668569" y="2909310"/>
                <a:chExt cx="6248453" cy="649276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5621189" y="3149210"/>
                  <a:ext cx="557502" cy="36066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Fe </a:t>
                  </a:r>
                  <a:endParaRPr lang="en-US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68569" y="2909310"/>
                  <a:ext cx="6248453" cy="6492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2800" b="1" dirty="0" smtClean="0">
                      <a:latin typeface="Times New Roman" pitchFamily="18" charset="0"/>
                      <a:cs typeface="Times New Roman" pitchFamily="18" charset="0"/>
                    </a:rPr>
                    <a:t>   Theo ĐLBTKL </a:t>
                  </a:r>
                  <a:r>
                    <a:rPr lang="en-US" sz="2800" b="1" dirty="0">
                      <a:latin typeface="Times New Roman" pitchFamily="18" charset="0"/>
                      <a:cs typeface="Times New Roman" pitchFamily="18" charset="0"/>
                    </a:rPr>
                    <a:t>ta </a:t>
                  </a:r>
                  <a:r>
                    <a:rPr lang="en-US" sz="2800" b="1" dirty="0" err="1" smtClean="0">
                      <a:latin typeface="Times New Roman" pitchFamily="18" charset="0"/>
                      <a:cs typeface="Times New Roman" pitchFamily="18" charset="0"/>
                    </a:rPr>
                    <a:t>có</a:t>
                  </a:r>
                  <a:r>
                    <a:rPr lang="en-US" sz="2800" b="1" dirty="0" smtClean="0">
                      <a:latin typeface="Times New Roman" pitchFamily="18" charset="0"/>
                      <a:cs typeface="Times New Roman" pitchFamily="18" charset="0"/>
                    </a:rPr>
                    <a:t>: </a:t>
                  </a:r>
                  <a:r>
                    <a:rPr lang="en-US" sz="2800" b="1" dirty="0" smtClean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</a:t>
                  </a:r>
                  <a:endParaRPr lang="en-US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5919932" y="2709664"/>
                <a:ext cx="604870" cy="575754"/>
                <a:chOff x="5378811" y="2851750"/>
                <a:chExt cx="727404" cy="658563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5537147" y="3134726"/>
                  <a:ext cx="569068" cy="3755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O</a:t>
                  </a:r>
                  <a:r>
                    <a:rPr lang="en-US" sz="1400" b="1" baseline="-25000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5378811" y="2851750"/>
                  <a:ext cx="442870" cy="6093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2800" b="1" dirty="0" smtClean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</a:t>
                  </a:r>
                  <a:endParaRPr lang="en-US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6957896" y="2709665"/>
                <a:ext cx="893728" cy="561474"/>
                <a:chOff x="5378811" y="2851750"/>
                <a:chExt cx="1074778" cy="642229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5585722" y="3156449"/>
                  <a:ext cx="867867" cy="3375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Fe</a:t>
                  </a:r>
                  <a:r>
                    <a:rPr lang="en-US" sz="1400" b="1" baseline="-25000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O</a:t>
                  </a:r>
                  <a:r>
                    <a:rPr lang="en-US" sz="1400" b="1" baseline="-25000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5378811" y="2851750"/>
                  <a:ext cx="442870" cy="6093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2800" b="1" dirty="0" smtClean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</a:t>
                  </a:r>
                  <a:endParaRPr lang="en-US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0" name="Rectangle 29"/>
              <p:cNvSpPr/>
              <p:nvPr/>
            </p:nvSpPr>
            <p:spPr>
              <a:xfrm>
                <a:off x="5376994" y="2771463"/>
                <a:ext cx="368267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28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endParaRPr lang="en-US" sz="28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504296" y="2799315"/>
                <a:ext cx="368267" cy="5642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28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endParaRPr lang="en-US" sz="28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3954589" y="3228634"/>
              <a:ext cx="4226830" cy="622964"/>
              <a:chOff x="5406968" y="2724000"/>
              <a:chExt cx="3315027" cy="622964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7672612" y="2762158"/>
                <a:ext cx="1049383" cy="547649"/>
                <a:chOff x="8920809" y="2918810"/>
                <a:chExt cx="1261968" cy="626416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9249429" y="3183830"/>
                  <a:ext cx="258836" cy="36066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 </a:t>
                  </a:r>
                  <a:endParaRPr lang="en-US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8920809" y="2918810"/>
                  <a:ext cx="1261968" cy="6264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2800" b="1" dirty="0" smtClean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23,2</a:t>
                  </a:r>
                  <a:endParaRPr lang="en-US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5406968" y="2758464"/>
                <a:ext cx="1097328" cy="547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28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→ 16,8</a:t>
                </a:r>
                <a:endParaRPr lang="en-US" sz="28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>
                <a:off x="6814486" y="2724000"/>
                <a:ext cx="541841" cy="547649"/>
                <a:chOff x="5206351" y="2868150"/>
                <a:chExt cx="651607" cy="626416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5411649" y="3153518"/>
                  <a:ext cx="446309" cy="3375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O</a:t>
                  </a:r>
                  <a:r>
                    <a:rPr lang="en-US" sz="1400" b="1" baseline="-25000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5206351" y="2868150"/>
                  <a:ext cx="442870" cy="6264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28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</a:t>
                  </a:r>
                  <a:endParaRPr lang="en-US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7" name="Rectangle 36"/>
              <p:cNvSpPr/>
              <p:nvPr/>
            </p:nvSpPr>
            <p:spPr>
              <a:xfrm>
                <a:off x="7362109" y="2737087"/>
                <a:ext cx="368267" cy="547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2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endParaRPr lang="en-US" sz="28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504296" y="2799315"/>
                <a:ext cx="368267" cy="547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2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endParaRPr lang="en-US" sz="28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4396463" y="3551117"/>
              <a:ext cx="4960439" cy="1573322"/>
              <a:chOff x="3765213" y="3536190"/>
              <a:chExt cx="4960439" cy="1573322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4300824" y="3620668"/>
                <a:ext cx="4424828" cy="14888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24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= 23,2  -  16,8 = 6,4 gam</a:t>
                </a:r>
                <a:br>
                  <a:rPr lang="en-US" sz="24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en-US" sz="2800" b="1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Chọn</a:t>
                </a:r>
                <a:r>
                  <a:rPr lang="en-US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B: 6,4 g</a:t>
                </a:r>
              </a:p>
              <a:p>
                <a:pPr algn="ctr">
                  <a:lnSpc>
                    <a:spcPct val="120000"/>
                  </a:lnSpc>
                  <a:spcAft>
                    <a:spcPts val="800"/>
                  </a:spcAft>
                </a:pPr>
                <a:r>
                  <a:rPr lang="en-US" sz="24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</a:t>
                </a:r>
                <a:endParaRPr lang="en-US" sz="32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7" name="Group 46"/>
              <p:cNvGrpSpPr/>
              <p:nvPr/>
            </p:nvGrpSpPr>
            <p:grpSpPr>
              <a:xfrm>
                <a:off x="3765213" y="3536190"/>
                <a:ext cx="1195943" cy="1056143"/>
                <a:chOff x="4479250" y="3140876"/>
                <a:chExt cx="1195943" cy="1056143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5071831" y="3404200"/>
                  <a:ext cx="603362" cy="32836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O</a:t>
                  </a:r>
                  <a:r>
                    <a:rPr lang="en-US" sz="1400" b="1" baseline="-25000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sz="1400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4479250" y="3140876"/>
                  <a:ext cx="974527" cy="10561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r>
                    <a:rPr lang="en-US" sz="2800" b="1" dirty="0" smtClean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→ m</a:t>
                  </a:r>
                </a:p>
                <a:p>
                  <a:pPr algn="ctr">
                    <a:lnSpc>
                      <a:spcPct val="120000"/>
                    </a:lnSpc>
                    <a:spcAft>
                      <a:spcPts val="800"/>
                    </a:spcAft>
                  </a:pPr>
                  <a:endParaRPr lang="en-US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5" name="TextBox 4"/>
          <p:cNvSpPr txBox="1"/>
          <p:nvPr/>
        </p:nvSpPr>
        <p:spPr>
          <a:xfrm>
            <a:off x="4937195" y="2748367"/>
            <a:ext cx="2350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 smtClean="0"/>
              <a:t>Bài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giải</a:t>
            </a:r>
            <a:endParaRPr lang="en-US" sz="2800" b="1" u="sng" dirty="0"/>
          </a:p>
        </p:txBody>
      </p:sp>
      <p:sp>
        <p:nvSpPr>
          <p:cNvPr id="7" name="Oval 6"/>
          <p:cNvSpPr/>
          <p:nvPr/>
        </p:nvSpPr>
        <p:spPr>
          <a:xfrm>
            <a:off x="3992451" y="1"/>
            <a:ext cx="2763062" cy="855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327301" y="206062"/>
            <a:ext cx="224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KHỞI ĐỘNG</a:t>
            </a:r>
            <a:endParaRPr lang="en-US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7700" y="2209800"/>
            <a:ext cx="1638300" cy="538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695700" y="2209800"/>
            <a:ext cx="1678282" cy="538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591097" y="2209800"/>
            <a:ext cx="1768116" cy="538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9309100" y="2209800"/>
            <a:ext cx="1587500" cy="538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6600" y="2186695"/>
            <a:ext cx="154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A. 3,2 g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80149" y="2186695"/>
            <a:ext cx="167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B. 6,4 g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16473" y="2184400"/>
            <a:ext cx="1927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C. 9,6 g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43033" y="2209800"/>
            <a:ext cx="1593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D. 5,4 g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11300" y="6057781"/>
            <a:ext cx="10553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Nếu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sắt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oxi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77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2" descr="slide0013_image0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" y="4492269"/>
            <a:ext cx="19716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141788" y="5519738"/>
            <a:ext cx="5257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4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hực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hiện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Nhóm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Hóa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học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trường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THCS </a:t>
            </a:r>
            <a:r>
              <a:rPr lang="en-US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Tịnh</a:t>
            </a: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Thọ</a:t>
            </a:r>
            <a:endParaRPr lang="en-US" sz="2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776" name="Picture 6" descr="BOOK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0" y="3629026"/>
            <a:ext cx="2478088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7" descr="atom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3573463"/>
            <a:ext cx="1346200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6"/>
          <p:cNvSpPr txBox="1">
            <a:spLocks noChangeArrowheads="1"/>
          </p:cNvSpPr>
          <p:nvPr/>
        </p:nvSpPr>
        <p:spPr bwMode="auto">
          <a:xfrm>
            <a:off x="4806950" y="1052513"/>
            <a:ext cx="2262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 dirty="0" err="1">
                <a:solidFill>
                  <a:srgbClr val="2222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altLang="en-US" sz="3600" b="1" dirty="0">
                <a:solidFill>
                  <a:srgbClr val="2222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2222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3600" b="1" dirty="0">
                <a:solidFill>
                  <a:srgbClr val="2222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287780" y="2809437"/>
            <a:ext cx="976884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 TRÌNH HÓA HỌC 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t1)</a:t>
            </a:r>
            <a:endParaRPr lang="en-US" alt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7639" y="143679"/>
            <a:ext cx="11902439" cy="6684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988" y="4331399"/>
            <a:ext cx="1465012" cy="252660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44880" y="1698625"/>
            <a:ext cx="1882455" cy="9233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53477" y="1905000"/>
            <a:ext cx="15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BÀI 22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26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8469" y="2217969"/>
            <a:ext cx="35731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>
              <a:buAutoNum type="arabicPeriod"/>
            </a:pPr>
            <a:r>
              <a:rPr lang="en-US" sz="2800" b="1" dirty="0" smtClean="0">
                <a:solidFill>
                  <a:srgbClr val="ED7D31"/>
                </a:solidFill>
                <a:latin typeface="SVN-Aguda" pitchFamily="50" charset="0"/>
                <a:cs typeface="SVN-Aguda" pitchFamily="50" charset="0"/>
              </a:rPr>
              <a:t>TÍNH KHỐI LƯỢNG CHẤT THAM GIA VÀ SẢN PHẨM</a:t>
            </a:r>
          </a:p>
          <a:p>
            <a:pPr algn="r"/>
            <a:r>
              <a:rPr lang="en-US" sz="2800" b="1" dirty="0" smtClean="0">
                <a:solidFill>
                  <a:srgbClr val="ED7D31"/>
                </a:solidFill>
                <a:latin typeface="SVN-Aguda" pitchFamily="50" charset="0"/>
                <a:cs typeface="SVN-Aguda" pitchFamily="50" charset="0"/>
              </a:rPr>
              <a:t>(</a:t>
            </a:r>
            <a:r>
              <a:rPr lang="en-US" sz="2800" b="1" dirty="0" err="1" smtClean="0">
                <a:solidFill>
                  <a:srgbClr val="ED7D31"/>
                </a:solidFill>
                <a:latin typeface="SVN-Aguda" pitchFamily="50" charset="0"/>
                <a:cs typeface="SVN-Aguda" pitchFamily="50" charset="0"/>
              </a:rPr>
              <a:t>tiết</a:t>
            </a:r>
            <a:r>
              <a:rPr lang="en-US" sz="2800" b="1" dirty="0" smtClean="0">
                <a:solidFill>
                  <a:srgbClr val="ED7D31"/>
                </a:solidFill>
                <a:latin typeface="SVN-Aguda" pitchFamily="50" charset="0"/>
                <a:cs typeface="SVN-Aguda" pitchFamily="50" charset="0"/>
              </a:rPr>
              <a:t> 1)</a:t>
            </a:r>
          </a:p>
          <a:p>
            <a:pPr algn="r"/>
            <a:r>
              <a:rPr lang="en-US" sz="2800" b="1" dirty="0" smtClean="0">
                <a:solidFill>
                  <a:srgbClr val="ED7D31"/>
                </a:solidFill>
                <a:latin typeface="SVN-Aguda" pitchFamily="50" charset="0"/>
                <a:cs typeface="SVN-Aguda" pitchFamily="50" charset="0"/>
              </a:rPr>
              <a:t> </a:t>
            </a:r>
            <a:endParaRPr lang="en-US" sz="2800" b="1" dirty="0">
              <a:solidFill>
                <a:srgbClr val="ED7D31"/>
              </a:solidFill>
              <a:latin typeface="SVN-Aguda" pitchFamily="50" charset="0"/>
              <a:cs typeface="SVN-Aguda" pitchFamily="5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65776" y="2305615"/>
            <a:ext cx="29911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AD46"/>
                </a:solidFill>
                <a:latin typeface="SVN-Aguda" pitchFamily="50" charset="0"/>
                <a:cs typeface="SVN-Aguda" pitchFamily="50" charset="0"/>
              </a:rPr>
              <a:t>2. TÍNH THỂ TÍCH CHẤT KHÍ THAM GIA VÀ SẢN PHẨM</a:t>
            </a:r>
          </a:p>
          <a:p>
            <a:r>
              <a:rPr lang="en-US" sz="2800" b="1" dirty="0" smtClean="0">
                <a:solidFill>
                  <a:srgbClr val="70AD46"/>
                </a:solidFill>
                <a:latin typeface="SVN-Aguda" pitchFamily="50" charset="0"/>
                <a:cs typeface="SVN-Aguda" pitchFamily="50" charset="0"/>
              </a:rPr>
              <a:t>(</a:t>
            </a:r>
            <a:r>
              <a:rPr lang="en-US" sz="2800" b="1" dirty="0" err="1" smtClean="0">
                <a:solidFill>
                  <a:srgbClr val="70AD46"/>
                </a:solidFill>
                <a:latin typeface="SVN-Aguda" pitchFamily="50" charset="0"/>
                <a:cs typeface="SVN-Aguda" pitchFamily="50" charset="0"/>
              </a:rPr>
              <a:t>tiết</a:t>
            </a:r>
            <a:r>
              <a:rPr lang="en-US" sz="2800" b="1" dirty="0" smtClean="0">
                <a:solidFill>
                  <a:srgbClr val="70AD46"/>
                </a:solidFill>
                <a:latin typeface="SVN-Aguda" pitchFamily="50" charset="0"/>
                <a:cs typeface="SVN-Aguda" pitchFamily="50" charset="0"/>
              </a:rPr>
              <a:t> 2)</a:t>
            </a:r>
            <a:endParaRPr lang="en-US" sz="2800" b="1" dirty="0">
              <a:solidFill>
                <a:srgbClr val="70AD46"/>
              </a:solidFill>
              <a:latin typeface="SVN-Aguda" pitchFamily="50" charset="0"/>
              <a:cs typeface="SVN-Aguda" pitchFamily="50" charset="0"/>
            </a:endParaRPr>
          </a:p>
        </p:txBody>
      </p:sp>
      <p:pic>
        <p:nvPicPr>
          <p:cNvPr id="5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978" y="5907912"/>
            <a:ext cx="10635175" cy="668457"/>
          </a:xfrm>
          <a:prstGeom prst="rect">
            <a:avLst/>
          </a:prstGeom>
        </p:spPr>
      </p:pic>
      <p:pic>
        <p:nvPicPr>
          <p:cNvPr id="6" name="Picture 4" descr="25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28603"/>
            <a:ext cx="1420837" cy="13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96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8"/>
            <a:ext cx="12192000" cy="73314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68203" y="1970468"/>
            <a:ext cx="77917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Phiếu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Đem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16,8  gam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sắt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sắt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Fe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sắt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Cho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tỉ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sắt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tỉ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74031" y="953036"/>
            <a:ext cx="7854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phẩm</a:t>
            </a: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-18672"/>
            <a:ext cx="12070080" cy="646331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22: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 TRÌNH HÓA HỌC</a:t>
            </a:r>
            <a:endParaRPr lang="en-US" alt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7950" y="6663032"/>
            <a:ext cx="9073660" cy="66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5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1094" y="1695881"/>
            <a:ext cx="457460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Đốt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cháy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16,8g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bột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sắt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trong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khí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oxi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người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ta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thu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được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sắt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oxit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(Fe</a:t>
            </a:r>
            <a:r>
              <a:rPr lang="en-US" altLang="en-US" sz="2800" b="1" baseline="-25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en-US" sz="2800" b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).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Hãy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khối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lượng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oxi</a:t>
            </a: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44653" y="4079424"/>
            <a:ext cx="205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Tóm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tắt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44653" y="4488398"/>
            <a:ext cx="31133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800" b="1" dirty="0" err="1" smtClean="0">
                <a:latin typeface="Times New Roman" panose="02020603050405020304" pitchFamily="18" charset="0"/>
              </a:rPr>
              <a:t>m</a:t>
            </a:r>
            <a:r>
              <a:rPr lang="en-US" altLang="en-US" sz="2800" b="1" baseline="-25000" dirty="0" err="1" smtClean="0">
                <a:latin typeface="Times New Roman" panose="02020603050405020304" pitchFamily="18" charset="0"/>
              </a:rPr>
              <a:t>Fe</a:t>
            </a:r>
            <a:r>
              <a:rPr lang="en-US" altLang="en-US" sz="2800" b="1" baseline="-25000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Times New Roman" panose="02020603050405020304" pitchFamily="18" charset="0"/>
              </a:rPr>
              <a:t>= 16,8g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2800" b="1" dirty="0" smtClean="0">
                <a:latin typeface="Times New Roman" panose="02020603050405020304" pitchFamily="18" charset="0"/>
              </a:rPr>
              <a:t>Fe  + O</a:t>
            </a:r>
            <a:r>
              <a:rPr lang="en-US" altLang="en-US" sz="2800" b="1" baseline="-25000" dirty="0" smtClean="0">
                <a:latin typeface="Times New Roman" panose="02020603050405020304" pitchFamily="18" charset="0"/>
              </a:rPr>
              <a:t>2</a:t>
            </a:r>
            <a:r>
              <a:rPr lang="en-US" altLang="en-US" sz="2800" b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Fe</a:t>
            </a:r>
            <a:r>
              <a:rPr lang="en-US" altLang="en-US" sz="28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800" b="1" dirty="0">
              <a:latin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>
            <a:off x="281094" y="5719685"/>
            <a:ext cx="3097869" cy="1861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1094" y="5799202"/>
            <a:ext cx="137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 err="1">
                <a:latin typeface="Times New Roman" panose="02020603050405020304" pitchFamily="18" charset="0"/>
              </a:rPr>
              <a:t>Tính</a:t>
            </a:r>
            <a:r>
              <a:rPr lang="en-US" altLang="en-US" sz="2800" b="1" dirty="0">
                <a:latin typeface="Times New Roman" panose="02020603050405020304" pitchFamily="18" charset="0"/>
              </a:rPr>
              <a:t>:  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527068" y="5921439"/>
            <a:ext cx="2106802" cy="784065"/>
            <a:chOff x="6525754" y="5277921"/>
            <a:chExt cx="2106802" cy="784065"/>
          </a:xfrm>
        </p:grpSpPr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6758229" y="5538766"/>
              <a:ext cx="13318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dirty="0" smtClean="0">
                  <a:latin typeface="Times New Roman" panose="02020603050405020304" pitchFamily="18" charset="0"/>
                </a:rPr>
                <a:t>O</a:t>
              </a:r>
              <a:r>
                <a:rPr lang="en-US" altLang="en-US" sz="2800" b="1" baseline="-25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525754" y="5277921"/>
              <a:ext cx="21068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m</a:t>
              </a:r>
              <a:r>
                <a:rPr lang="en-US" altLang="en-US" sz="2800" b="1" dirty="0" smtClean="0">
                  <a:latin typeface="Times New Roman" panose="02020603050405020304" pitchFamily="18" charset="0"/>
                </a:rPr>
                <a:t>         </a:t>
              </a:r>
              <a:r>
                <a:rPr lang="en-US" altLang="en-US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= </a:t>
              </a:r>
              <a:r>
                <a:rPr lang="en-US" altLang="en-US" sz="2800" b="1" dirty="0">
                  <a:solidFill>
                    <a:srgbClr val="C00000"/>
                  </a:solidFill>
                  <a:latin typeface="Times New Roman" panose="02020603050405020304" pitchFamily="18" charset="0"/>
                </a:rPr>
                <a:t>?</a:t>
              </a:r>
              <a:r>
                <a:rPr lang="en-US" altLang="en-US" sz="2800" b="1" baseline="-25000" dirty="0">
                  <a:solidFill>
                    <a:srgbClr val="C00000"/>
                  </a:solidFill>
                  <a:latin typeface="Times New Roman" panose="02020603050405020304" pitchFamily="18" charset="0"/>
                </a:rPr>
                <a:t>    </a:t>
              </a:r>
            </a:p>
          </p:txBody>
        </p:sp>
      </p:grpSp>
      <p:cxnSp>
        <p:nvCxnSpPr>
          <p:cNvPr id="22" name="Straight Connector 21"/>
          <p:cNvCxnSpPr/>
          <p:nvPr/>
        </p:nvCxnSpPr>
        <p:spPr>
          <a:xfrm>
            <a:off x="4793807" y="1695881"/>
            <a:ext cx="41481" cy="49993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7653571" y="1372715"/>
            <a:ext cx="1691640" cy="64633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u="sng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alt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5959161" y="2185518"/>
                <a:ext cx="5060873" cy="9022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3600" b="1" dirty="0" smtClean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n</a:t>
                </a:r>
                <a:r>
                  <a:rPr lang="en-US" altLang="en-US" sz="3600" b="1" baseline="-25000" dirty="0" err="1" smtClean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Fe</a:t>
                </a:r>
                <a:r>
                  <a:rPr lang="en-US" altLang="en-US" sz="3600" dirty="0" smtClean="0">
                    <a:cs typeface="Times New Roman" panose="02020603050405020304" pitchFamily="18" charset="0"/>
                  </a:rPr>
                  <a:t> </a:t>
                </a:r>
                <a:r>
                  <a:rPr lang="en-US" altLang="en-US" sz="3600" dirty="0">
                    <a:cs typeface="Times New Roman" panose="02020603050405020304" pitchFamily="18" charset="0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60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en-US" sz="3600" b="0" i="1" smtClean="0">
                                <a:latin typeface="Cambria Math"/>
                              </a:rPr>
                              <m:t>𝐹𝑒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en-US" sz="3600" b="0" i="1" smtClean="0">
                                <a:latin typeface="Cambria Math"/>
                              </a:rPr>
                              <m:t>𝐹𝑒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en-US" sz="3600" dirty="0">
                    <a:cs typeface="Times New Roman" panose="02020603050405020304" pitchFamily="18" charset="0"/>
                  </a:rPr>
                  <a:t> </a:t>
                </a:r>
                <a:r>
                  <a:rPr lang="en-US" altLang="en-US" sz="3600" dirty="0" smtClean="0">
                    <a:cs typeface="Times New Roman" panose="020206030504050203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sz="3600" b="0" i="1" smtClean="0">
                            <a:latin typeface="Cambria Math"/>
                          </a:rPr>
                          <m:t>16,8</m:t>
                        </m:r>
                      </m:num>
                      <m:den>
                        <m:r>
                          <a:rPr lang="en-US" altLang="en-US" sz="3600" b="0" i="1" smtClean="0">
                            <a:latin typeface="Cambria Math"/>
                          </a:rPr>
                          <m:t>56</m:t>
                        </m:r>
                      </m:den>
                    </m:f>
                  </m:oMath>
                </a14:m>
                <a:r>
                  <a:rPr lang="en-US" altLang="en-US" sz="3600" dirty="0">
                    <a:cs typeface="Times New Roman" panose="02020603050405020304" pitchFamily="18" charset="0"/>
                  </a:rPr>
                  <a:t>  = </a:t>
                </a:r>
                <a:r>
                  <a:rPr lang="en-US" altLang="en-US" sz="3200" b="1" dirty="0" smtClean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0,3 </a:t>
                </a:r>
                <a:r>
                  <a:rPr lang="en-US" altLang="en-US" sz="3200" b="1" dirty="0" err="1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mol</a:t>
                </a:r>
                <a:endParaRPr lang="en-US" altLang="en-US" sz="3200" b="1" dirty="0">
                  <a:solidFill>
                    <a:srgbClr val="0000FF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161" y="2185518"/>
                <a:ext cx="5060873" cy="902235"/>
              </a:xfrm>
              <a:prstGeom prst="rect">
                <a:avLst/>
              </a:prstGeom>
              <a:blipFill rotWithShape="1">
                <a:blip r:embed="rId2"/>
                <a:stretch>
                  <a:fillRect l="-3735" r="-2169"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4855695" y="1812924"/>
            <a:ext cx="31912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mol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4814547" y="3009877"/>
            <a:ext cx="77551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PTHH ,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cân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bằng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, 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đặt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lệ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mol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04391" y="3833448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47511" y="3902108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063889" y="4274954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en-US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172843" y="4405469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6018596" y="4257807"/>
            <a:ext cx="633507" cy="523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6697394" y="4185640"/>
            <a:ext cx="1550118" cy="481439"/>
            <a:chOff x="5986592" y="4030088"/>
            <a:chExt cx="1013851" cy="306064"/>
          </a:xfrm>
        </p:grpSpPr>
        <p:cxnSp>
          <p:nvCxnSpPr>
            <p:cNvPr id="36" name="Straight Arrow Connector 35"/>
            <p:cNvCxnSpPr/>
            <p:nvPr/>
          </p:nvCxnSpPr>
          <p:spPr>
            <a:xfrm flipV="1">
              <a:off x="5986592" y="4150282"/>
              <a:ext cx="1013851" cy="18587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/>
            <p:cNvSpPr/>
            <p:nvPr/>
          </p:nvSpPr>
          <p:spPr>
            <a:xfrm rot="21445686">
              <a:off x="6186493" y="4030088"/>
              <a:ext cx="602764" cy="2543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sz="2000" b="1" dirty="0" err="1" smtClean="0">
                  <a:latin typeface="Times New Roman" panose="02020603050405020304" pitchFamily="18" charset="0"/>
                </a:rPr>
                <a:t>nhân</a:t>
              </a:r>
              <a:endParaRPr lang="en-US" sz="2000" b="1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605432" y="3822266"/>
            <a:ext cx="1529820" cy="400110"/>
            <a:chOff x="5828773" y="3691290"/>
            <a:chExt cx="1126271" cy="400110"/>
          </a:xfrm>
        </p:grpSpPr>
        <p:cxnSp>
          <p:nvCxnSpPr>
            <p:cNvPr id="39" name="Straight Arrow Connector 38"/>
            <p:cNvCxnSpPr/>
            <p:nvPr/>
          </p:nvCxnSpPr>
          <p:spPr>
            <a:xfrm flipH="1">
              <a:off x="5828773" y="4049798"/>
              <a:ext cx="112627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5995842" y="3691290"/>
              <a:ext cx="2552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chia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Oval 40"/>
          <p:cNvSpPr/>
          <p:nvPr/>
        </p:nvSpPr>
        <p:spPr>
          <a:xfrm>
            <a:off x="8212179" y="3977793"/>
            <a:ext cx="431642" cy="371851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025778" y="3910411"/>
            <a:ext cx="431642" cy="371851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531508" y="4303130"/>
            <a:ext cx="692906" cy="622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93807" y="3966700"/>
            <a:ext cx="1270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200" b="1" dirty="0" err="1" smtClean="0">
                <a:latin typeface="Times New Roman" panose="02020603050405020304" pitchFamily="18" charset="0"/>
              </a:rPr>
              <a:t>Tỉ</a:t>
            </a:r>
            <a:r>
              <a:rPr lang="en-US" altLang="en-US" sz="2200" b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200" b="1" dirty="0" err="1" smtClean="0">
                <a:latin typeface="Times New Roman" panose="02020603050405020304" pitchFamily="18" charset="0"/>
              </a:rPr>
              <a:t>lệ</a:t>
            </a:r>
            <a:r>
              <a:rPr lang="en-US" altLang="en-US" sz="2200" b="1" dirty="0" smtClean="0">
                <a:latin typeface="Times New Roman" panose="02020603050405020304" pitchFamily="18" charset="0"/>
              </a:rPr>
              <a:t>:</a:t>
            </a:r>
          </a:p>
          <a:p>
            <a:r>
              <a:rPr lang="en-US" sz="2200" b="1" dirty="0" smtClean="0">
                <a:latin typeface="Times New Roman" panose="02020603050405020304" pitchFamily="18" charset="0"/>
              </a:rPr>
              <a:t>Theo </a:t>
            </a:r>
            <a:r>
              <a:rPr lang="en-US" sz="2200" b="1" dirty="0" err="1" smtClean="0">
                <a:latin typeface="Times New Roman" panose="02020603050405020304" pitchFamily="18" charset="0"/>
              </a:rPr>
              <a:t>đề</a:t>
            </a:r>
            <a:r>
              <a:rPr lang="en-US" sz="2200" b="1" dirty="0" smtClean="0">
                <a:latin typeface="Times New Roman" panose="02020603050405020304" pitchFamily="18" charset="0"/>
              </a:rPr>
              <a:t>:</a:t>
            </a:r>
            <a:endParaRPr lang="en-US" sz="2200" b="1" dirty="0"/>
          </a:p>
        </p:txBody>
      </p:sp>
      <p:sp>
        <p:nvSpPr>
          <p:cNvPr id="46" name="Rectangle 45"/>
          <p:cNvSpPr/>
          <p:nvPr/>
        </p:nvSpPr>
        <p:spPr>
          <a:xfrm>
            <a:off x="4829598" y="4961833"/>
            <a:ext cx="37785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theo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yêu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cầu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đề</a:t>
            </a:r>
            <a:endParaRPr lang="en-US" sz="2800" dirty="0"/>
          </a:p>
        </p:txBody>
      </p:sp>
      <p:grpSp>
        <p:nvGrpSpPr>
          <p:cNvPr id="48" name="Group 47"/>
          <p:cNvGrpSpPr/>
          <p:nvPr/>
        </p:nvGrpSpPr>
        <p:grpSpPr>
          <a:xfrm>
            <a:off x="5824024" y="3347140"/>
            <a:ext cx="5401993" cy="683264"/>
            <a:chOff x="6495420" y="4270702"/>
            <a:chExt cx="4722382" cy="683264"/>
          </a:xfrm>
        </p:grpSpPr>
        <p:sp>
          <p:nvSpPr>
            <p:cNvPr id="49" name="Rectangle 48"/>
            <p:cNvSpPr/>
            <p:nvPr/>
          </p:nvSpPr>
          <p:spPr>
            <a:xfrm>
              <a:off x="9261991" y="4354313"/>
              <a:ext cx="3593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/>
                <a:t>t</a:t>
              </a:r>
              <a:r>
                <a:rPr lang="en-US" sz="2000" b="1" baseline="30000" dirty="0" smtClean="0"/>
                <a:t>0</a:t>
              </a:r>
              <a:endParaRPr lang="en-US" sz="2000" b="1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495420" y="4270702"/>
              <a:ext cx="4722382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Aft>
                  <a:spcPts val="800"/>
                </a:spcAft>
              </a:pPr>
              <a:r>
                <a:rPr lang="en-US" sz="32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r>
                <a:rPr lang="en-US" sz="3200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Fe         + 2O</a:t>
              </a:r>
              <a:r>
                <a:rPr lang="en-US" sz="3200" b="1" baseline="-250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   </a:t>
              </a:r>
              <a:r>
                <a:rPr lang="en-US" sz="3200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→    Fe</a:t>
              </a:r>
              <a:r>
                <a:rPr lang="en-US" sz="3200" b="1" baseline="-250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r>
                <a:rPr lang="en-US" sz="3200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O</a:t>
              </a:r>
              <a:r>
                <a:rPr lang="en-US" sz="3200" b="1" baseline="-250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44" name="Group 6143"/>
          <p:cNvGrpSpPr/>
          <p:nvPr/>
        </p:nvGrpSpPr>
        <p:grpSpPr>
          <a:xfrm>
            <a:off x="4851731" y="5366198"/>
            <a:ext cx="7222394" cy="676761"/>
            <a:chOff x="4835288" y="5693395"/>
            <a:chExt cx="7222394" cy="676761"/>
          </a:xfrm>
        </p:grpSpPr>
        <p:grpSp>
          <p:nvGrpSpPr>
            <p:cNvPr id="53" name="Group 52"/>
            <p:cNvGrpSpPr/>
            <p:nvPr/>
          </p:nvGrpSpPr>
          <p:grpSpPr>
            <a:xfrm>
              <a:off x="4835288" y="5693395"/>
              <a:ext cx="7222394" cy="585081"/>
              <a:chOff x="2631508" y="2064423"/>
              <a:chExt cx="1934386" cy="60508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Rectangle 58"/>
                  <p:cNvSpPr/>
                  <p:nvPr/>
                </p:nvSpPr>
                <p:spPr>
                  <a:xfrm>
                    <a:off x="2631508" y="2064423"/>
                    <a:ext cx="1934386" cy="604766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3200" b="1" dirty="0" smtClean="0">
                        <a:ln/>
                        <a:solidFill>
                          <a:srgbClr val="C00000"/>
                        </a:solidFill>
                        <a:effectLst/>
                      </a:rPr>
                      <a:t>m</a:t>
                    </a:r>
                    <a14:m>
                      <m:oMath xmlns:m="http://schemas.openxmlformats.org/officeDocument/2006/math">
                        <m:r>
                          <a:rPr lang="en-US" sz="2800" b="1" i="0" smtClean="0">
                            <a:ln/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  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𝐧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      . 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𝐌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    =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.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𝟔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𝐠𝐚𝐦</m:t>
                        </m:r>
                        <m:r>
                          <a:rPr lang="en-US" sz="2800" b="1" i="0" smtClean="0">
                            <a:ln/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   </m:t>
                        </m:r>
                      </m:oMath>
                    </a14:m>
                    <a:endParaRPr lang="en-US" sz="2800" b="1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1508" y="2064423"/>
                    <a:ext cx="1934386" cy="604766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l="-2194" t="-13542" b="-3333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Rounded Rectangle 59"/>
              <p:cNvSpPr/>
              <p:nvPr/>
            </p:nvSpPr>
            <p:spPr>
              <a:xfrm>
                <a:off x="2773913" y="2094487"/>
                <a:ext cx="1474052" cy="57501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 flipH="1">
              <a:off x="5178292" y="5965587"/>
              <a:ext cx="90125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O</a:t>
              </a:r>
              <a:r>
                <a:rPr lang="en-US" sz="2000" b="1" baseline="-25000" dirty="0" smtClean="0"/>
                <a:t>2</a:t>
              </a:r>
              <a:endParaRPr lang="en-US" sz="2000" b="1" baseline="-25000" dirty="0"/>
            </a:p>
          </p:txBody>
        </p:sp>
        <p:sp>
          <p:nvSpPr>
            <p:cNvPr id="62" name="TextBox 61"/>
            <p:cNvSpPr txBox="1"/>
            <p:nvPr/>
          </p:nvSpPr>
          <p:spPr>
            <a:xfrm flipH="1">
              <a:off x="6239246" y="5950709"/>
              <a:ext cx="90125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O</a:t>
              </a:r>
              <a:r>
                <a:rPr lang="en-US" sz="2000" b="1" baseline="-25000" dirty="0"/>
                <a:t>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 flipH="1">
              <a:off x="7145668" y="5970046"/>
              <a:ext cx="90125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O</a:t>
              </a:r>
              <a:r>
                <a:rPr lang="en-US" sz="2000" b="1" baseline="-25000" dirty="0" smtClean="0"/>
                <a:t>2</a:t>
              </a:r>
              <a:endParaRPr lang="en-US" sz="2000" b="1" baseline="-25000" dirty="0"/>
            </a:p>
          </p:txBody>
        </p:sp>
      </p:grpSp>
      <p:sp>
        <p:nvSpPr>
          <p:cNvPr id="66" name="Text Box 6"/>
          <p:cNvSpPr txBox="1">
            <a:spLocks noChangeArrowheads="1"/>
          </p:cNvSpPr>
          <p:nvPr/>
        </p:nvSpPr>
        <p:spPr bwMode="auto">
          <a:xfrm>
            <a:off x="28848" y="0"/>
            <a:ext cx="12070080" cy="646331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22: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 TRÌNH HÓA HỌC</a:t>
            </a:r>
            <a:endParaRPr lang="en-US" alt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3638" y="940368"/>
            <a:ext cx="8126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endParaRPr lang="en-US" sz="30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502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24" grpId="0"/>
      <p:bldP spid="26" grpId="0"/>
      <p:bldP spid="27" grpId="0"/>
      <p:bldP spid="27" grpId="1"/>
      <p:bldP spid="28" grpId="0"/>
      <p:bldP spid="28" grpId="1"/>
      <p:bldP spid="30" grpId="0"/>
      <p:bldP spid="31" grpId="0"/>
      <p:bldP spid="32" grpId="0"/>
      <p:bldP spid="33" grpId="0"/>
      <p:bldP spid="34" grpId="0" animBg="1"/>
      <p:bldP spid="34" grpId="1" animBg="1"/>
      <p:bldP spid="41" grpId="0" animBg="1"/>
      <p:bldP spid="41" grpId="1" animBg="1"/>
      <p:bldP spid="42" grpId="0" animBg="1"/>
      <p:bldP spid="42" grpId="1" animBg="1"/>
      <p:bldP spid="44" grpId="0"/>
      <p:bldP spid="44" grpId="1"/>
      <p:bldP spid="45" grpId="0"/>
      <p:bldP spid="46" grpId="0"/>
      <p:bldP spid="4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3490" name="Rectangle 2"/>
              <p:cNvSpPr>
                <a:spLocks noChangeArrowheads="1"/>
              </p:cNvSpPr>
              <p:nvPr/>
            </p:nvSpPr>
            <p:spPr bwMode="auto">
              <a:xfrm>
                <a:off x="571935" y="2338457"/>
                <a:ext cx="10253627" cy="2809167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B1: </a:t>
                </a:r>
                <a:r>
                  <a:rPr lang="en-US" sz="3200" b="1" dirty="0" err="1">
                    <a:latin typeface="Times New Roman" pitchFamily="18" charset="0"/>
                    <a:cs typeface="Times New Roman" pitchFamily="18" charset="0"/>
                  </a:rPr>
                  <a:t>Tính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>
                    <a:latin typeface="Times New Roman" pitchFamily="18" charset="0"/>
                    <a:cs typeface="Times New Roman" pitchFamily="18" charset="0"/>
                  </a:rPr>
                  <a:t>mol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>
                    <a:latin typeface="Times New Roman" pitchFamily="18" charset="0"/>
                    <a:cs typeface="Times New Roman" pitchFamily="18" charset="0"/>
                  </a:rPr>
                  <a:t>chất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>
                    <a:latin typeface="Times New Roman" pitchFamily="18" charset="0"/>
                    <a:cs typeface="Times New Roman" pitchFamily="18" charset="0"/>
                  </a:rPr>
                  <a:t>theo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đề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( n=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3200" b="1" i="1" smtClean="0">
                            <a:latin typeface="Cambria Math"/>
                          </a:rPr>
                          <m:t>𝑴</m:t>
                        </m:r>
                      </m:den>
                    </m:f>
                    <m:r>
                      <a:rPr lang="en-US" sz="3200" b="1" i="1" smtClean="0">
                        <a:latin typeface="Cambria Math"/>
                      </a:rPr>
                      <m:t> ;</m:t>
                    </m:r>
                    <m:r>
                      <a:rPr lang="en-US" sz="3200" b="1" i="1" smtClean="0">
                        <a:latin typeface="Cambria Math"/>
                      </a:rPr>
                      <m:t>𝒏</m:t>
                    </m:r>
                    <m:r>
                      <a:rPr lang="en-US" sz="32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/>
                          </a:rPr>
                          <m:t>𝑽</m:t>
                        </m:r>
                      </m:num>
                      <m:den>
                        <m:r>
                          <a:rPr lang="en-US" sz="3200" b="1" i="1" smtClean="0">
                            <a:latin typeface="Cambria Math"/>
                          </a:rPr>
                          <m:t>𝟐𝟐</m:t>
                        </m:r>
                        <m:r>
                          <a:rPr lang="en-US" sz="3200" b="1" i="1" smtClean="0">
                            <a:latin typeface="Cambria Math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)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B2: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Lập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PTHH. 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vi-VN" sz="3200" b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3: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Thay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mol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vào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pt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để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suy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ra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số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mol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các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chất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khác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cần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tìm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B4: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Tính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khối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lượng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theo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yêu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cầu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err="1" smtClean="0">
                    <a:latin typeface="Times New Roman" pitchFamily="18" charset="0"/>
                    <a:cs typeface="Times New Roman" pitchFamily="18" charset="0"/>
                  </a:rPr>
                  <a:t>đề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endParaRPr lang="en-US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3490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935" y="2338457"/>
                <a:ext cx="10253627" cy="2809167"/>
              </a:xfrm>
              <a:prstGeom prst="rect">
                <a:avLst/>
              </a:prstGeom>
              <a:blipFill rotWithShape="1">
                <a:blip r:embed="rId3"/>
                <a:stretch>
                  <a:fillRect l="-1546" b="-6739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77984" y="1492291"/>
            <a:ext cx="10041531" cy="6412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phương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hoá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111273"/>
            <a:ext cx="12070080" cy="646331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22: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 TRÌNH HÓA HỌC</a:t>
            </a:r>
            <a:endParaRPr lang="en-US" alt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1237" y="780790"/>
            <a:ext cx="11247120" cy="76385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altLang="en-US" sz="28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altLang="en-US" sz="28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altLang="en-US" sz="28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altLang="en-US" sz="28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altLang="en-US" sz="28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altLang="en-US" sz="28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28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altLang="en-US" sz="28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endParaRPr lang="en-US" altLang="en-US" sz="28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6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851" y="4331399"/>
            <a:ext cx="1465012" cy="252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6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allAtOnce" animBg="1"/>
      <p:bldP spid="2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314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74031" y="953036"/>
            <a:ext cx="7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phẩm</a:t>
            </a: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-18672"/>
            <a:ext cx="12070080" cy="646331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22: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 TRÌNH HÓA HỌC</a:t>
            </a:r>
            <a:endParaRPr lang="en-US" alt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9637" y="1733506"/>
            <a:ext cx="76215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Cho 6,5g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kẽm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axit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clohidric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loãng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kẽm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clorua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ZnCl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Hiđro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a/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axit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clohidric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b/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hiđro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(Cho Zn=65,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=35,5, H=1)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87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416007" y="800927"/>
            <a:ext cx="20451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2800" b="1" dirty="0" err="1">
                <a:latin typeface="Times New Roman" panose="02020603050405020304" pitchFamily="18" charset="0"/>
              </a:rPr>
              <a:t>Giải</a:t>
            </a:r>
            <a:r>
              <a:rPr lang="en-US" altLang="en-US" sz="2800" b="1" dirty="0">
                <a:latin typeface="Times New Roman" panose="02020603050405020304" pitchFamily="18" charset="0"/>
              </a:rPr>
              <a:t>: 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24175" y="1616382"/>
            <a:ext cx="20155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 err="1">
                <a:latin typeface="Times New Roman" panose="02020603050405020304" pitchFamily="18" charset="0"/>
              </a:rPr>
              <a:t>Tóm</a:t>
            </a:r>
            <a:r>
              <a:rPr lang="en-US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</a:rPr>
              <a:t>tắt</a:t>
            </a:r>
            <a:endParaRPr lang="en-US" altLang="en-US" sz="2800" b="1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92209" y="3197565"/>
                <a:ext cx="2715978" cy="12507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800" b="1" dirty="0" smtClean="0">
                    <a:latin typeface="Times New Roman" panose="02020603050405020304" pitchFamily="18" charset="0"/>
                  </a:rPr>
                  <a:t>a/ </a:t>
                </a:r>
                <a:r>
                  <a:rPr lang="en-US" altLang="en-US" sz="2800" b="1" dirty="0" err="1" smtClean="0">
                    <a:latin typeface="Times New Roman" panose="02020603050405020304" pitchFamily="18" charset="0"/>
                  </a:rPr>
                  <a:t>m</a:t>
                </a:r>
                <a:r>
                  <a:rPr lang="en-US" altLang="en-US" sz="2800" b="1" baseline="-25000" dirty="0" err="1" smtClean="0">
                    <a:latin typeface="Times New Roman" panose="02020603050405020304" pitchFamily="18" charset="0"/>
                  </a:rPr>
                  <a:t>HCl</a:t>
                </a:r>
                <a:r>
                  <a:rPr lang="en-US" altLang="en-US" sz="2800" b="1" dirty="0" smtClean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2800" b="1" dirty="0">
                    <a:latin typeface="Times New Roman" panose="02020603050405020304" pitchFamily="18" charset="0"/>
                  </a:rPr>
                  <a:t>= ? 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800" b="1" dirty="0">
                    <a:latin typeface="Times New Roman" panose="02020603050405020304" pitchFamily="18" charset="0"/>
                  </a:rPr>
                  <a:t>b/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en-US" sz="2800" b="1" i="1" smtClean="0">
                            <a:latin typeface="Cambria Math"/>
                          </a:rPr>
                          <m:t>𝒎</m:t>
                        </m:r>
                      </m:e>
                      <m:sub>
                        <m:sSub>
                          <m:sSubPr>
                            <m:ctrlPr>
                              <a:rPr lang="en-US" altLang="en-US" sz="28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en-US" sz="2800" b="1" i="1" smtClean="0">
                                <a:latin typeface="Cambria Math"/>
                              </a:rPr>
                              <m:t>𝑯</m:t>
                            </m:r>
                          </m:e>
                          <m:sub>
                            <m:r>
                              <a:rPr lang="en-US" altLang="en-US" sz="2800" b="1" i="1" smtClean="0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en-US" sz="2800" b="1" dirty="0" smtClean="0">
                    <a:latin typeface="Times New Roman" panose="02020603050405020304" pitchFamily="18" charset="0"/>
                  </a:rPr>
                  <a:t>= ? </a:t>
                </a:r>
                <a:endParaRPr lang="en-US" altLang="en-US" sz="2800" b="1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209" y="3197565"/>
                <a:ext cx="2715978" cy="1250727"/>
              </a:xfrm>
              <a:prstGeom prst="rect">
                <a:avLst/>
              </a:prstGeom>
              <a:blipFill rotWithShape="1">
                <a:blip r:embed="rId2"/>
                <a:stretch>
                  <a:fillRect l="-4484" t="-4878" b="-780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3052067" y="913799"/>
            <a:ext cx="36382" cy="524116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213451" y="1984544"/>
            <a:ext cx="236584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3200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= 6,5 g</a:t>
            </a:r>
            <a:endParaRPr lang="en-US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 flipV="1">
            <a:off x="183063" y="3006478"/>
            <a:ext cx="2727371" cy="155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723194" y="1655833"/>
                <a:ext cx="5046125" cy="9022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3600" dirty="0" err="1" smtClean="0">
                    <a:cs typeface="Times New Roman" panose="02020603050405020304" pitchFamily="18" charset="0"/>
                  </a:rPr>
                  <a:t>n</a:t>
                </a:r>
                <a:r>
                  <a:rPr lang="en-US" altLang="en-US" sz="3600" baseline="-25000" dirty="0" err="1" smtClean="0">
                    <a:cs typeface="Times New Roman" panose="02020603050405020304" pitchFamily="18" charset="0"/>
                  </a:rPr>
                  <a:t>Zn</a:t>
                </a:r>
                <a:r>
                  <a:rPr lang="en-US" altLang="en-US" sz="3600" dirty="0" smtClean="0">
                    <a:cs typeface="Times New Roman" panose="02020603050405020304" pitchFamily="18" charset="0"/>
                  </a:rPr>
                  <a:t> </a:t>
                </a:r>
                <a:r>
                  <a:rPr lang="en-US" altLang="en-US" sz="3600" dirty="0">
                    <a:cs typeface="Times New Roman" panose="02020603050405020304" pitchFamily="18" charset="0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6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𝑍𝑛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3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𝑍𝑛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en-US" sz="3600" dirty="0">
                    <a:cs typeface="Times New Roman" panose="02020603050405020304" pitchFamily="18" charset="0"/>
                  </a:rPr>
                  <a:t> </a:t>
                </a:r>
                <a:r>
                  <a:rPr lang="en-US" altLang="en-US" sz="3600" dirty="0" smtClean="0">
                    <a:cs typeface="Times New Roman" panose="020206030504050203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sz="3600" b="0" i="1" smtClean="0">
                            <a:latin typeface="Cambria Math" panose="02040503050406030204" pitchFamily="18" charset="0"/>
                          </a:rPr>
                          <m:t>6,5</m:t>
                        </m:r>
                      </m:num>
                      <m:den>
                        <m:r>
                          <a:rPr lang="en-US" altLang="en-US" sz="3600" b="0" i="1" smtClean="0">
                            <a:latin typeface="Cambria Math" panose="02040503050406030204" pitchFamily="18" charset="0"/>
                          </a:rPr>
                          <m:t>65</m:t>
                        </m:r>
                      </m:den>
                    </m:f>
                  </m:oMath>
                </a14:m>
                <a:r>
                  <a:rPr lang="en-US" altLang="en-US" sz="3600" dirty="0">
                    <a:cs typeface="Times New Roman" panose="02020603050405020304" pitchFamily="18" charset="0"/>
                  </a:rPr>
                  <a:t>  = 0,1 </a:t>
                </a:r>
                <a:r>
                  <a:rPr lang="en-US" altLang="en-US" sz="3600" dirty="0" err="1">
                    <a:cs typeface="Times New Roman" panose="02020603050405020304" pitchFamily="18" charset="0"/>
                  </a:rPr>
                  <a:t>mol</a:t>
                </a:r>
                <a:endParaRPr lang="en-US" altLang="en-US" sz="36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194" y="1655833"/>
                <a:ext cx="5046125" cy="902235"/>
              </a:xfrm>
              <a:prstGeom prst="rect">
                <a:avLst/>
              </a:prstGeom>
              <a:blipFill rotWithShape="0">
                <a:blip r:embed="rId3"/>
                <a:stretch>
                  <a:fillRect l="-3744" t="-676" r="-2778"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186366" y="1173925"/>
            <a:ext cx="31912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Bước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1: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mol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210049" y="2487243"/>
            <a:ext cx="284201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2000" b="1" dirty="0" smtClean="0">
                <a:latin typeface="Times New Roman" panose="02020603050405020304" pitchFamily="18" charset="0"/>
              </a:rPr>
              <a:t>Zn + </a:t>
            </a:r>
            <a:r>
              <a:rPr lang="en-US" altLang="en-US" sz="2000" b="1" dirty="0" err="1" smtClean="0">
                <a:latin typeface="Times New Roman" panose="02020603050405020304" pitchFamily="18" charset="0"/>
              </a:rPr>
              <a:t>HCl</a:t>
            </a: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ZnCl</a:t>
            </a:r>
            <a:r>
              <a:rPr lang="en-US" altLang="en-US" sz="20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altLang="en-US" sz="20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000" b="1" dirty="0">
              <a:latin typeface="Times New Roman" panose="02020603050405020304" pitchFamily="18" charset="0"/>
            </a:endParaRPr>
          </a:p>
        </p:txBody>
      </p:sp>
      <p:sp>
        <p:nvSpPr>
          <p:cNvPr id="2" name="Action Button: Beginning 1">
            <a:hlinkClick r:id="" action="ppaction://hlinkshowjump?jump=nextslide" highlightClick="1"/>
          </p:cNvPr>
          <p:cNvSpPr/>
          <p:nvPr/>
        </p:nvSpPr>
        <p:spPr>
          <a:xfrm>
            <a:off x="11633982" y="1268080"/>
            <a:ext cx="558018" cy="429065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5965" y="2498796"/>
            <a:ext cx="77551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Bước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PTHH ,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cân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bằng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, 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đặt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lệ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mol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3205965" y="2877510"/>
            <a:ext cx="7774737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2800" dirty="0" smtClean="0">
                <a:latin typeface="Times New Roman" panose="02020603050405020304" pitchFamily="18" charset="0"/>
              </a:rPr>
              <a:t>PTHH:     Zn   +    2 </a:t>
            </a:r>
            <a:r>
              <a:rPr lang="en-US" altLang="en-US" sz="2800" dirty="0" err="1" smtClean="0">
                <a:latin typeface="Times New Roman" panose="02020603050405020304" pitchFamily="18" charset="0"/>
              </a:rPr>
              <a:t>HCl</a:t>
            </a:r>
            <a:r>
              <a:rPr lang="en-US" altLang="en-US" sz="2800" dirty="0" smtClean="0">
                <a:latin typeface="Times New Roman" panose="02020603050405020304" pitchFamily="18" charset="0"/>
              </a:rPr>
              <a:t>    </a:t>
            </a:r>
            <a:r>
              <a:rPr lang="en-US" altLang="en-US" sz="2800" dirty="0" smtClean="0">
                <a:latin typeface="Times New Roman" panose="02020603050405020304" pitchFamily="18" charset="0"/>
                <a:sym typeface="Wingdings 3" panose="05040102010807070707" pitchFamily="18" charset="2"/>
              </a:rPr>
              <a:t>    ZnCl</a:t>
            </a:r>
            <a:r>
              <a:rPr lang="en-US" altLang="en-US" sz="2800" baseline="-25000" dirty="0" smtClean="0">
                <a:latin typeface="Times New Roman" panose="02020603050405020304" pitchFamily="18" charset="0"/>
                <a:sym typeface="Wingdings 3" panose="05040102010807070707" pitchFamily="18" charset="2"/>
              </a:rPr>
              <a:t>2</a:t>
            </a:r>
            <a:r>
              <a:rPr lang="en-US" altLang="en-US" sz="2800" dirty="0" smtClean="0">
                <a:latin typeface="Times New Roman" panose="02020603050405020304" pitchFamily="18" charset="0"/>
                <a:sym typeface="Wingdings 3" panose="05040102010807070707" pitchFamily="18" charset="2"/>
              </a:rPr>
              <a:t>      +     H</a:t>
            </a:r>
            <a:r>
              <a:rPr lang="en-US" altLang="en-US" sz="2800" baseline="-25000" dirty="0" smtClean="0">
                <a:latin typeface="Times New Roman" panose="02020603050405020304" pitchFamily="18" charset="0"/>
                <a:sym typeface="Wingdings 3" panose="05040102010807070707" pitchFamily="18" charset="2"/>
              </a:rPr>
              <a:t>2</a:t>
            </a:r>
            <a:r>
              <a:rPr lang="en-US" altLang="en-US" sz="2800" dirty="0" smtClean="0">
                <a:latin typeface="Times New Roman" panose="02020603050405020304" pitchFamily="18" charset="0"/>
                <a:sym typeface="Wingdings 3" panose="05040102010807070707" pitchFamily="18" charset="2"/>
              </a:rPr>
              <a:t></a:t>
            </a:r>
            <a:r>
              <a:rPr lang="en-US" altLang="en-US" sz="2800" dirty="0" smtClean="0">
                <a:latin typeface="Times New Roman" panose="02020603050405020304" pitchFamily="18" charset="0"/>
              </a:rPr>
              <a:t> 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91648" y="3243348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 smtClean="0">
                <a:latin typeface="Times New Roman" panose="02020603050405020304" pitchFamily="18" charset="0"/>
              </a:rPr>
              <a:t>1</a:t>
            </a:r>
            <a:endParaRPr lang="en-US" sz="2800" dirty="0"/>
          </a:p>
        </p:txBody>
      </p:sp>
      <p:sp>
        <p:nvSpPr>
          <p:cNvPr id="34" name="Rectangle 33"/>
          <p:cNvSpPr/>
          <p:nvPr/>
        </p:nvSpPr>
        <p:spPr>
          <a:xfrm>
            <a:off x="6229594" y="3276821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</a:rPr>
              <a:t>2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4667558" y="3652425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144431" y="3747734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22265" y="3635278"/>
            <a:ext cx="633507" cy="523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5257944" y="3487600"/>
            <a:ext cx="1111154" cy="460348"/>
            <a:chOff x="6003535" y="4048332"/>
            <a:chExt cx="1111154" cy="460348"/>
          </a:xfrm>
        </p:grpSpPr>
        <p:cxnSp>
          <p:nvCxnSpPr>
            <p:cNvPr id="15" name="Straight Arrow Connector 14"/>
            <p:cNvCxnSpPr/>
            <p:nvPr/>
          </p:nvCxnSpPr>
          <p:spPr>
            <a:xfrm flipV="1">
              <a:off x="6068937" y="4108251"/>
              <a:ext cx="1045752" cy="400429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 rot="20219655">
              <a:off x="6003535" y="4048332"/>
              <a:ext cx="6832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000" dirty="0" err="1" smtClean="0">
                  <a:solidFill>
                    <a:srgbClr val="00B050"/>
                  </a:solidFill>
                  <a:latin typeface="Times New Roman" panose="02020603050405020304" pitchFamily="18" charset="0"/>
                </a:rPr>
                <a:t>nhân</a:t>
              </a:r>
              <a:endParaRPr lang="en-US" sz="20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068088" y="3186727"/>
            <a:ext cx="1126271" cy="400110"/>
            <a:chOff x="5828773" y="3691290"/>
            <a:chExt cx="1126271" cy="400110"/>
          </a:xfrm>
        </p:grpSpPr>
        <p:cxnSp>
          <p:nvCxnSpPr>
            <p:cNvPr id="56" name="Straight Arrow Connector 55"/>
            <p:cNvCxnSpPr/>
            <p:nvPr/>
          </p:nvCxnSpPr>
          <p:spPr>
            <a:xfrm flipH="1">
              <a:off x="5828773" y="4049798"/>
              <a:ext cx="112627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5995842" y="3691290"/>
              <a:ext cx="61106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000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chia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9" name="Oval 68"/>
          <p:cNvSpPr/>
          <p:nvPr/>
        </p:nvSpPr>
        <p:spPr>
          <a:xfrm>
            <a:off x="6221481" y="3366938"/>
            <a:ext cx="431642" cy="371851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4629447" y="3287882"/>
            <a:ext cx="431642" cy="371851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8179287" y="3394113"/>
            <a:ext cx="692906" cy="622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484187" y="3344171"/>
            <a:ext cx="931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Tỉ</a:t>
            </a:r>
            <a:r>
              <a:rPr lang="en-US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lệ</a:t>
            </a:r>
            <a:r>
              <a:rPr lang="en-US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</a:p>
          <a:p>
            <a:r>
              <a:rPr lang="en-US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Mol</a:t>
            </a:r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143081" y="4310013"/>
            <a:ext cx="5011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Bước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4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theo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yêu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cầu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đề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4141704" y="5001671"/>
                <a:ext cx="6603090" cy="14391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en-US" sz="2800" dirty="0" smtClean="0">
                    <a:latin typeface="Times New Roman" panose="02020603050405020304" pitchFamily="18" charset="0"/>
                  </a:rPr>
                  <a:t>a/ </a:t>
                </a:r>
                <a:r>
                  <a:rPr lang="en-US" altLang="en-US" sz="2800" dirty="0" err="1" smtClean="0">
                    <a:latin typeface="Times New Roman" panose="02020603050405020304" pitchFamily="18" charset="0"/>
                  </a:rPr>
                  <a:t>m</a:t>
                </a:r>
                <a:r>
                  <a:rPr lang="en-US" altLang="en-US" sz="2800" baseline="-25000" dirty="0" err="1" smtClean="0">
                    <a:latin typeface="Times New Roman" panose="02020603050405020304" pitchFamily="18" charset="0"/>
                  </a:rPr>
                  <a:t>HCl</a:t>
                </a:r>
                <a:r>
                  <a:rPr lang="en-US" altLang="en-US" sz="2800" dirty="0" smtClean="0">
                    <a:latin typeface="Times New Roman" panose="02020603050405020304" pitchFamily="18" charset="0"/>
                  </a:rPr>
                  <a:t> = </a:t>
                </a:r>
                <a:r>
                  <a:rPr lang="en-US" altLang="en-US" sz="2800" dirty="0" err="1" smtClean="0">
                    <a:latin typeface="Times New Roman" panose="02020603050405020304" pitchFamily="18" charset="0"/>
                  </a:rPr>
                  <a:t>n</a:t>
                </a:r>
                <a:r>
                  <a:rPr lang="en-US" altLang="en-US" sz="2800" baseline="-25000" dirty="0" err="1" smtClean="0">
                    <a:latin typeface="Times New Roman" panose="02020603050405020304" pitchFamily="18" charset="0"/>
                  </a:rPr>
                  <a:t>HCl</a:t>
                </a:r>
                <a:r>
                  <a:rPr lang="en-US" altLang="en-US" sz="2800" dirty="0" smtClean="0">
                    <a:latin typeface="Times New Roman" panose="02020603050405020304" pitchFamily="18" charset="0"/>
                  </a:rPr>
                  <a:t> . </a:t>
                </a:r>
                <a:r>
                  <a:rPr lang="en-US" altLang="en-US" sz="2800" dirty="0" err="1" smtClean="0">
                    <a:latin typeface="Times New Roman" panose="02020603050405020304" pitchFamily="18" charset="0"/>
                  </a:rPr>
                  <a:t>M</a:t>
                </a:r>
                <a:r>
                  <a:rPr lang="en-US" altLang="en-US" sz="2800" baseline="-25000" dirty="0" err="1" smtClean="0">
                    <a:latin typeface="Times New Roman" panose="02020603050405020304" pitchFamily="18" charset="0"/>
                  </a:rPr>
                  <a:t>HCl</a:t>
                </a:r>
                <a:r>
                  <a:rPr lang="en-US" altLang="en-US" sz="2800" dirty="0" smtClean="0">
                    <a:latin typeface="Times New Roman" panose="02020603050405020304" pitchFamily="18" charset="0"/>
                  </a:rPr>
                  <a:t> =  0,2 . 36,5  = 7,3 gam</a:t>
                </a:r>
              </a:p>
              <a:p>
                <a:r>
                  <a:rPr lang="en-US" sz="2800" dirty="0" smtClean="0">
                    <a:latin typeface="Times New Roman" panose="02020603050405020304" pitchFamily="18" charset="0"/>
                  </a:rPr>
                  <a:t>b/ </a:t>
                </a:r>
                <a:r>
                  <a:rPr lang="en-US" altLang="en-US" sz="2800" dirty="0" err="1" smtClean="0">
                    <a:latin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baseline="-2500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en-US" sz="2800" b="0" i="1" baseline="-25000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altLang="en-US" sz="2800" b="0" i="1" baseline="-2500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800" dirty="0" smtClean="0">
                    <a:latin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en-US" sz="2800" b="0" i="0" smtClean="0">
                            <a:latin typeface="Cambria Math"/>
                          </a:rPr>
                          <m:t>n</m:t>
                        </m:r>
                      </m:e>
                      <m:sub>
                        <m:sSub>
                          <m:sSubPr>
                            <m:ctrlPr>
                              <a:rPr lang="en-US" altLang="en-US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en-US" sz="2800" b="0" i="0" smtClean="0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en-US" sz="2800" b="0" i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en-US" sz="2800" dirty="0" smtClean="0">
                    <a:latin typeface="Times New Roman" panose="02020603050405020304" pitchFamily="18" charset="0"/>
                  </a:rPr>
                  <a:t> 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en-US" sz="2800" b="0" i="0" smtClean="0">
                            <a:latin typeface="Cambria Math"/>
                          </a:rPr>
                          <m:t>M</m:t>
                        </m:r>
                      </m:e>
                      <m:sub>
                        <m:sSub>
                          <m:sSubPr>
                            <m:ctrlPr>
                              <a:rPr lang="en-US" altLang="en-US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en-US" sz="2800" b="0" i="0" smtClean="0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en-US" sz="2800" b="0" i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en-US" sz="2800" dirty="0" smtClean="0">
                    <a:latin typeface="Times New Roman" panose="02020603050405020304" pitchFamily="18" charset="0"/>
                  </a:rPr>
                  <a:t> =  0,1. 2  = 0,2 gam</a:t>
                </a: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704" y="5001671"/>
                <a:ext cx="6603090" cy="1439112"/>
              </a:xfrm>
              <a:prstGeom prst="rect">
                <a:avLst/>
              </a:prstGeom>
              <a:blipFill rotWithShape="1">
                <a:blip r:embed="rId4"/>
                <a:stretch>
                  <a:fillRect l="-1845" t="-4219" r="-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Text Box 6"/>
          <p:cNvSpPr txBox="1">
            <a:spLocks noChangeArrowheads="1"/>
          </p:cNvSpPr>
          <p:nvPr/>
        </p:nvSpPr>
        <p:spPr bwMode="auto">
          <a:xfrm>
            <a:off x="0" y="111273"/>
            <a:ext cx="12070080" cy="646331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22: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 TRÌNH HÓA HỌC</a:t>
            </a:r>
            <a:endParaRPr lang="en-US" alt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77046" y="3287882"/>
            <a:ext cx="47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9636369" y="3319856"/>
            <a:ext cx="618979" cy="400929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5438596" y="4005305"/>
            <a:ext cx="596444" cy="1656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636369" y="3800041"/>
            <a:ext cx="760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0,1</a:t>
            </a:r>
            <a:endParaRPr lang="en-US" sz="2800" dirty="0"/>
          </a:p>
        </p:txBody>
      </p:sp>
      <p:pic>
        <p:nvPicPr>
          <p:cNvPr id="40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6506"/>
            <a:ext cx="1113681" cy="1880111"/>
          </a:xfrm>
          <a:prstGeom prst="rect">
            <a:avLst/>
          </a:prstGeom>
        </p:spPr>
      </p:pic>
      <p:cxnSp>
        <p:nvCxnSpPr>
          <p:cNvPr id="41" name="Straight Arrow Connector 40"/>
          <p:cNvCxnSpPr/>
          <p:nvPr/>
        </p:nvCxnSpPr>
        <p:spPr>
          <a:xfrm>
            <a:off x="6908800" y="4061651"/>
            <a:ext cx="2589459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798231" y="3608992"/>
            <a:ext cx="2680539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8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-0.00976 -0.10463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" y="-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  <p:bldP spid="8" grpId="0"/>
      <p:bldP spid="10" grpId="0"/>
      <p:bldP spid="16" grpId="0"/>
      <p:bldP spid="23" grpId="0"/>
      <p:bldP spid="23" grpId="1"/>
      <p:bldP spid="24" grpId="0" build="allAtOnce"/>
      <p:bldP spid="28" grpId="0"/>
      <p:bldP spid="28" grpId="1"/>
      <p:bldP spid="29" grpId="0" build="allAtOnce"/>
      <p:bldP spid="3" grpId="0"/>
      <p:bldP spid="34" grpId="0"/>
      <p:bldP spid="11" grpId="0"/>
      <p:bldP spid="38" grpId="0"/>
      <p:bldP spid="12" grpId="0" animBg="1"/>
      <p:bldP spid="12" grpId="1" animBg="1"/>
      <p:bldP spid="69" grpId="0" animBg="1"/>
      <p:bldP spid="69" grpId="1" animBg="1"/>
      <p:bldP spid="70" grpId="0" animBg="1"/>
      <p:bldP spid="70" grpId="1" animBg="1"/>
      <p:bldP spid="73" grpId="0"/>
      <p:bldP spid="73" grpId="1"/>
      <p:bldP spid="85" grpId="0"/>
      <p:bldP spid="86" grpId="0"/>
      <p:bldP spid="86" grpId="1"/>
      <p:bldP spid="87" grpId="0"/>
      <p:bldP spid="87" grpId="1"/>
      <p:bldP spid="7" grpId="0"/>
      <p:bldP spid="35" grpId="0" animBg="1"/>
      <p:bldP spid="35" grpId="1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03200" y="2147888"/>
            <a:ext cx="1219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2800">
              <a:cs typeface="Arial" charset="0"/>
            </a:endParaRPr>
          </a:p>
        </p:txBody>
      </p:sp>
      <p:grpSp>
        <p:nvGrpSpPr>
          <p:cNvPr id="72707" name="Group 3"/>
          <p:cNvGrpSpPr>
            <a:grpSpLocks/>
          </p:cNvGrpSpPr>
          <p:nvPr/>
        </p:nvGrpSpPr>
        <p:grpSpPr bwMode="auto">
          <a:xfrm>
            <a:off x="711200" y="914400"/>
            <a:ext cx="11480800" cy="2971800"/>
            <a:chOff x="384" y="144"/>
            <a:chExt cx="5136" cy="1296"/>
          </a:xfrm>
        </p:grpSpPr>
        <p:sp>
          <p:nvSpPr>
            <p:cNvPr id="31754" name="AutoShape 4"/>
            <p:cNvSpPr>
              <a:spLocks noChangeArrowheads="1"/>
            </p:cNvSpPr>
            <p:nvPr/>
          </p:nvSpPr>
          <p:spPr bwMode="auto">
            <a:xfrm>
              <a:off x="384" y="144"/>
              <a:ext cx="5136" cy="1296"/>
            </a:xfrm>
            <a:prstGeom prst="horizontalScroll">
              <a:avLst>
                <a:gd name="adj" fmla="val 125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09" name="Text Box 5"/>
            <p:cNvSpPr txBox="1">
              <a:spLocks noChangeArrowheads="1"/>
            </p:cNvSpPr>
            <p:nvPr/>
          </p:nvSpPr>
          <p:spPr bwMode="auto">
            <a:xfrm>
              <a:off x="429" y="336"/>
              <a:ext cx="4851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sz="2800" b="1" dirty="0"/>
            </a:p>
          </p:txBody>
        </p:sp>
      </p:grp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2540000" y="381000"/>
            <a:ext cx="7721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VẬN DỤNG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72712" name="Cloud"/>
          <p:cNvSpPr>
            <a:spLocks noChangeAspect="1" noEditPoints="1" noChangeArrowheads="1"/>
          </p:cNvSpPr>
          <p:nvPr/>
        </p:nvSpPr>
        <p:spPr bwMode="auto">
          <a:xfrm>
            <a:off x="2297575" y="3227521"/>
            <a:ext cx="9347200" cy="3944937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3200" dirty="0">
              <a:cs typeface="Arial" charset="0"/>
            </a:endParaRPr>
          </a:p>
          <a:p>
            <a:pPr algn="ctr">
              <a:defRPr/>
            </a:pPr>
            <a:endParaRPr lang="en-US" sz="3200" b="1" dirty="0">
              <a:latin typeface="Arial" charset="0"/>
              <a:cs typeface="Arial" charset="0"/>
            </a:endParaRPr>
          </a:p>
        </p:txBody>
      </p:sp>
      <p:pic>
        <p:nvPicPr>
          <p:cNvPr id="31752" name="Picture 13" descr="Kết quả hình ảnh cho HÌNH ẢNH NGỒI SUY NGHĨ ĐỘNG SỬ DỤNG TRONG POWERPOI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5" y="0"/>
            <a:ext cx="1805516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6" descr="Buombay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970588"/>
            <a:ext cx="12192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26043" y="1411639"/>
            <a:ext cx="102499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1: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nung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vôi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cacbonic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khí.Biết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nung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vôi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(CaCO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canxi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cacbonic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(CO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CaCO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10g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cacbonic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图片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439" y="4623461"/>
            <a:ext cx="2627961" cy="1747177"/>
          </a:xfrm>
          <a:prstGeom prst="rect">
            <a:avLst/>
          </a:prstGeom>
        </p:spPr>
      </p:pic>
      <p:sp>
        <p:nvSpPr>
          <p:cNvPr id="24" name="Rectangle: Diagonal Corners Snipped 4">
            <a:extLst>
              <a:ext uri="{FF2B5EF4-FFF2-40B4-BE49-F238E27FC236}">
                <a16:creationId xmlns=""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1910686" y="4840125"/>
            <a:ext cx="2730499" cy="613422"/>
          </a:xfrm>
          <a:prstGeom prst="snip2DiagRect">
            <a:avLst/>
          </a:prstGeom>
          <a:solidFill>
            <a:srgbClr val="FFFF00">
              <a:alpha val="75000"/>
            </a:srgbClr>
          </a:solidFill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: Diagonal Corners Snipped 6">
            <a:extLst>
              <a:ext uri="{FF2B5EF4-FFF2-40B4-BE49-F238E27FC236}">
                <a16:creationId xmlns=""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1910687" y="3464175"/>
            <a:ext cx="2730499" cy="567216"/>
          </a:xfrm>
          <a:prstGeom prst="snip2DiagRect">
            <a:avLst/>
          </a:prstGeom>
          <a:solidFill>
            <a:srgbClr val="FFFF00">
              <a:alpha val="75000"/>
            </a:srgbClr>
          </a:solidFill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: Diagonal Corners Snipped 6">
            <a:extLst>
              <a:ext uri="{FF2B5EF4-FFF2-40B4-BE49-F238E27FC236}">
                <a16:creationId xmlns=""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762749" y="3464175"/>
            <a:ext cx="2730499" cy="567216"/>
          </a:xfrm>
          <a:prstGeom prst="snip2DiagRect">
            <a:avLst/>
          </a:prstGeom>
          <a:solidFill>
            <a:srgbClr val="FFFF00">
              <a:alpha val="75000"/>
            </a:srgbClr>
          </a:solidFill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: Diagonal Corners Snipped 6">
            <a:extLst>
              <a:ext uri="{FF2B5EF4-FFF2-40B4-BE49-F238E27FC236}">
                <a16:creationId xmlns=""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762750" y="4886331"/>
            <a:ext cx="2730499" cy="567216"/>
          </a:xfrm>
          <a:prstGeom prst="snip2DiagRect">
            <a:avLst/>
          </a:prstGeom>
          <a:solidFill>
            <a:srgbClr val="FFFF00">
              <a:alpha val="75000"/>
            </a:srgbClr>
          </a:solidFill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9744074" y="3070728"/>
            <a:ext cx="784226" cy="677055"/>
          </a:xfrm>
          <a:prstGeom prst="wedgeEllipse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744074" y="3203582"/>
            <a:ext cx="784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Đúng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4930327"/>
            <a:ext cx="201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D. 5,4 g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971175" y="3464175"/>
            <a:ext cx="2363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B. 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4,4 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</a:t>
            </a: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6150" y="3464175"/>
            <a:ext cx="2139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A. 5,6 g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070100" y="4886331"/>
            <a:ext cx="246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C. 6,6 g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30077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72711" grpId="0" autoUpdateAnimBg="0"/>
      <p:bldP spid="72712" grpId="0" autoUpdateAnimBg="0"/>
      <p:bldP spid="24" grpId="0" animBg="1"/>
      <p:bldP spid="25" grpId="0" animBg="1"/>
      <p:bldP spid="26" grpId="0" animBg="1"/>
      <p:bldP spid="27" grpId="0" animBg="1"/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03200" y="2147888"/>
            <a:ext cx="1219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2800">
              <a:cs typeface="Arial" charset="0"/>
            </a:endParaRPr>
          </a:p>
        </p:txBody>
      </p:sp>
      <p:grpSp>
        <p:nvGrpSpPr>
          <p:cNvPr id="72707" name="Group 3"/>
          <p:cNvGrpSpPr>
            <a:grpSpLocks/>
          </p:cNvGrpSpPr>
          <p:nvPr/>
        </p:nvGrpSpPr>
        <p:grpSpPr bwMode="auto">
          <a:xfrm>
            <a:off x="711200" y="914400"/>
            <a:ext cx="11480800" cy="2971800"/>
            <a:chOff x="384" y="144"/>
            <a:chExt cx="5136" cy="1296"/>
          </a:xfrm>
        </p:grpSpPr>
        <p:sp>
          <p:nvSpPr>
            <p:cNvPr id="31754" name="AutoShape 4"/>
            <p:cNvSpPr>
              <a:spLocks noChangeArrowheads="1"/>
            </p:cNvSpPr>
            <p:nvPr/>
          </p:nvSpPr>
          <p:spPr bwMode="auto">
            <a:xfrm>
              <a:off x="384" y="144"/>
              <a:ext cx="5136" cy="1296"/>
            </a:xfrm>
            <a:prstGeom prst="horizontalScroll">
              <a:avLst>
                <a:gd name="adj" fmla="val 125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09" name="Text Box 5"/>
            <p:cNvSpPr txBox="1">
              <a:spLocks noChangeArrowheads="1"/>
            </p:cNvSpPr>
            <p:nvPr/>
          </p:nvSpPr>
          <p:spPr bwMode="auto">
            <a:xfrm>
              <a:off x="429" y="336"/>
              <a:ext cx="4851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sz="2800" b="1" dirty="0"/>
            </a:p>
          </p:txBody>
        </p:sp>
      </p:grp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2540000" y="381000"/>
            <a:ext cx="7721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VẬN DỤNG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72712" name="Cloud"/>
          <p:cNvSpPr>
            <a:spLocks noChangeAspect="1" noEditPoints="1" noChangeArrowheads="1"/>
          </p:cNvSpPr>
          <p:nvPr/>
        </p:nvSpPr>
        <p:spPr bwMode="auto">
          <a:xfrm>
            <a:off x="2297575" y="3227521"/>
            <a:ext cx="9347200" cy="3944937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3200" dirty="0">
              <a:cs typeface="Arial" charset="0"/>
            </a:endParaRPr>
          </a:p>
          <a:p>
            <a:pPr algn="ctr">
              <a:defRPr/>
            </a:pPr>
            <a:endParaRPr lang="en-US" sz="3200" b="1" dirty="0">
              <a:latin typeface="Arial" charset="0"/>
              <a:cs typeface="Arial" charset="0"/>
            </a:endParaRPr>
          </a:p>
        </p:txBody>
      </p:sp>
      <p:pic>
        <p:nvPicPr>
          <p:cNvPr id="31752" name="Picture 13" descr="Kết quả hình ảnh cho HÌNH ẢNH NGỒI SUY NGHĨ ĐỘNG SỬ DỤNG TRONG POWERPOI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5" y="0"/>
            <a:ext cx="1805516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6" descr="Buombay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970588"/>
            <a:ext cx="12192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26043" y="1411639"/>
            <a:ext cx="102499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2: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nghiệm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đem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kali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clorat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(KClO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3­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KClO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- - - -&gt;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KCl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+ 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kali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clocrat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4,8 g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3" name="图片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439" y="4623461"/>
            <a:ext cx="2627961" cy="1747177"/>
          </a:xfrm>
          <a:prstGeom prst="rect">
            <a:avLst/>
          </a:prstGeom>
        </p:spPr>
      </p:pic>
      <p:sp>
        <p:nvSpPr>
          <p:cNvPr id="24" name="Rectangle: Diagonal Corners Snipped 4">
            <a:extLst>
              <a:ext uri="{FF2B5EF4-FFF2-40B4-BE49-F238E27FC236}">
                <a16:creationId xmlns=""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1910686" y="4840125"/>
            <a:ext cx="2730499" cy="613422"/>
          </a:xfrm>
          <a:prstGeom prst="snip2DiagRect">
            <a:avLst/>
          </a:prstGeom>
          <a:solidFill>
            <a:srgbClr val="FFFF00">
              <a:alpha val="75000"/>
            </a:srgbClr>
          </a:solidFill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: Diagonal Corners Snipped 6">
            <a:extLst>
              <a:ext uri="{FF2B5EF4-FFF2-40B4-BE49-F238E27FC236}">
                <a16:creationId xmlns=""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1910687" y="3464175"/>
            <a:ext cx="2730499" cy="567216"/>
          </a:xfrm>
          <a:prstGeom prst="snip2DiagRect">
            <a:avLst/>
          </a:prstGeom>
          <a:solidFill>
            <a:srgbClr val="FFFF00">
              <a:alpha val="75000"/>
            </a:srgbClr>
          </a:solidFill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: Diagonal Corners Snipped 6">
            <a:extLst>
              <a:ext uri="{FF2B5EF4-FFF2-40B4-BE49-F238E27FC236}">
                <a16:creationId xmlns=""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762749" y="3464175"/>
            <a:ext cx="2730499" cy="567216"/>
          </a:xfrm>
          <a:prstGeom prst="snip2DiagRect">
            <a:avLst/>
          </a:prstGeom>
          <a:solidFill>
            <a:srgbClr val="FFFF00">
              <a:alpha val="75000"/>
            </a:srgbClr>
          </a:solidFill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: Diagonal Corners Snipped 6">
            <a:extLst>
              <a:ext uri="{FF2B5EF4-FFF2-40B4-BE49-F238E27FC236}">
                <a16:creationId xmlns=""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762750" y="4886331"/>
            <a:ext cx="2730499" cy="567216"/>
          </a:xfrm>
          <a:prstGeom prst="snip2DiagRect">
            <a:avLst/>
          </a:prstGeom>
          <a:solidFill>
            <a:srgbClr val="FFFF00">
              <a:alpha val="75000"/>
            </a:srgbClr>
          </a:solidFill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4651374" y="4419600"/>
            <a:ext cx="784226" cy="677055"/>
          </a:xfrm>
          <a:prstGeom prst="wedgeEllipse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52974" y="4573461"/>
            <a:ext cx="784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Đúng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4930327"/>
            <a:ext cx="201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D. 24,5 g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971175" y="3464175"/>
            <a:ext cx="2363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B.  18,375 g</a:t>
            </a: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6150" y="3464175"/>
            <a:ext cx="2139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A. 122,5 g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070100" y="4886331"/>
            <a:ext cx="246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C. 12,25 g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906111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72711" grpId="0" autoUpdateAnimBg="0"/>
      <p:bldP spid="72712" grpId="0" autoUpdateAnimBg="0"/>
      <p:bldP spid="24" grpId="0" animBg="1"/>
      <p:bldP spid="25" grpId="0" animBg="1"/>
      <p:bldP spid="26" grpId="0" animBg="1"/>
      <p:bldP spid="27" grpId="0" animBg="1"/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38144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7999" y="2551837"/>
            <a:ext cx="8135815" cy="2958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Ôn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tập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công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thức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chuyển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đổi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giữa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khối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lượng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,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thể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tích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lượng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chất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tập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: 1b; 3a,b (SGK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trang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75).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Xem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trước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phần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II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bài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22: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theo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PTHH</a:t>
            </a: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3841791" y="543854"/>
            <a:ext cx="5181600" cy="96372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000" b="1" i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cs typeface="Times New Roman" panose="02020603050405020304" pitchFamily="18" charset="0"/>
              </a:rPr>
              <a:t>Hướng dẫn tự học</a:t>
            </a:r>
            <a:endParaRPr lang="en-US" sz="3000" b="1" i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cs typeface="Times New Roman" panose="02020603050405020304" pitchFamily="18" charset="0"/>
            </a:endParaRPr>
          </a:p>
        </p:txBody>
      </p:sp>
      <p:pic>
        <p:nvPicPr>
          <p:cNvPr id="5" name="图片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039" y="-1"/>
            <a:ext cx="2627961" cy="174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0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vi-VN" sz="3600" b="1" dirty="0" smtClean="0">
                <a:solidFill>
                  <a:schemeClr val="accent2"/>
                </a:solidFill>
              </a:rPr>
              <a:t>   </a:t>
            </a:r>
            <a:endParaRPr lang="en-US" sz="3600" b="1" dirty="0" smtClean="0">
              <a:solidFill>
                <a:schemeClr val="accent2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vi-VN" sz="4000" b="1" dirty="0" smtClean="0">
                <a:solidFill>
                  <a:schemeClr val="accent2"/>
                </a:solidFill>
              </a:rPr>
              <a:t>Cảm ơn quý thầy cô đã dự giờ!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-50800" y="3524251"/>
            <a:ext cx="1239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Chúc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các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em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chăm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ngoan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h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ọ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gi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ỏ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i</a:t>
            </a:r>
            <a:endParaRPr lang="vi-VN" sz="4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37892" name="Picture 9" descr="Kết quả hình ảnh cho HÌNH ẢNH NGỒI SUY NGHĨ ĐỘNG SỬ DỤNG TRONG POWERPO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0"/>
            <a:ext cx="3200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6" descr="Buomba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17" y="5867400"/>
            <a:ext cx="12192001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47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0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3482</TotalTime>
  <Words>927</Words>
  <Application>Microsoft Office PowerPoint</Application>
  <PresentationFormat>Custom</PresentationFormat>
  <Paragraphs>136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Admin</cp:lastModifiedBy>
  <cp:revision>196</cp:revision>
  <dcterms:created xsi:type="dcterms:W3CDTF">2021-12-04T09:07:14Z</dcterms:created>
  <dcterms:modified xsi:type="dcterms:W3CDTF">2021-12-22T09:26:03Z</dcterms:modified>
</cp:coreProperties>
</file>